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sldIdLst>
    <p:sldId id="256" r:id="rId2"/>
    <p:sldId id="259" r:id="rId3"/>
    <p:sldId id="260" r:id="rId4"/>
    <p:sldId id="275" r:id="rId5"/>
    <p:sldId id="276" r:id="rId6"/>
    <p:sldId id="277" r:id="rId7"/>
    <p:sldId id="269" r:id="rId8"/>
    <p:sldId id="278" r:id="rId9"/>
    <p:sldId id="279" r:id="rId10"/>
    <p:sldId id="280" r:id="rId11"/>
    <p:sldId id="270" r:id="rId12"/>
    <p:sldId id="281" r:id="rId13"/>
    <p:sldId id="282" r:id="rId14"/>
    <p:sldId id="283" r:id="rId15"/>
    <p:sldId id="271" r:id="rId16"/>
    <p:sldId id="284" r:id="rId17"/>
    <p:sldId id="285" r:id="rId18"/>
    <p:sldId id="286" r:id="rId19"/>
    <p:sldId id="272" r:id="rId20"/>
    <p:sldId id="287" r:id="rId21"/>
    <p:sldId id="288" r:id="rId22"/>
    <p:sldId id="289" r:id="rId23"/>
    <p:sldId id="273" r:id="rId24"/>
    <p:sldId id="290" r:id="rId25"/>
    <p:sldId id="267" r:id="rId26"/>
    <p:sldId id="268" r:id="rId27"/>
    <p:sldId id="257" r:id="rId2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3227"/>
    <a:srgbClr val="FF9D38"/>
    <a:srgbClr val="F5C638"/>
    <a:srgbClr val="FB405D"/>
    <a:srgbClr val="DA4818"/>
    <a:srgbClr val="F67A3A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94610"/>
  </p:normalViewPr>
  <p:slideViewPr>
    <p:cSldViewPr snapToGrid="0" snapToObjects="1">
      <p:cViewPr>
        <p:scale>
          <a:sx n="66" d="100"/>
          <a:sy n="66" d="100"/>
        </p:scale>
        <p:origin x="312" y="540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chartColorStyle" Target="colors1.xml"/><Relationship Id="rId1" Type="http://schemas.microsoft.com/office/2011/relationships/chartStyle" Target="style1.x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73-4541-B101-5CEB65D6E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73-4541-B101-5CEB65D6E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5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73-4541-B101-5CEB65D6E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"/>
        <c:overlap val="48"/>
        <c:axId val="116900624"/>
        <c:axId val="116897712"/>
      </c:barChart>
      <c:catAx>
        <c:axId val="116900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7712"/>
        <c:crosses val="autoZero"/>
        <c:auto val="1"/>
        <c:lblAlgn val="ctr"/>
        <c:lblOffset val="100"/>
        <c:noMultiLvlLbl val="0"/>
      </c:catAx>
      <c:valAx>
        <c:axId val="116897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6900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381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67A3A"/>
              </a:solidFill>
              <a:ln w="381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519-4F60-9C15-6FCF37C056D0}"/>
              </c:ext>
            </c:extLst>
          </c:dPt>
          <c:dPt>
            <c:idx val="1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519-4F60-9C15-6FCF37C056D0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519-4F60-9C15-6FCF37C056D0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19-4F60-9C15-6FCF37C056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smtClean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97024" y="4104365"/>
            <a:ext cx="634019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 smtClean="0"/>
              <a:t>请</a:t>
            </a:r>
            <a:r>
              <a:rPr lang="zh-CN" altLang="en-US" sz="6000" b="1" dirty="0"/>
              <a:t>在此</a:t>
            </a:r>
            <a:r>
              <a:rPr lang="zh-CN" altLang="en-US" sz="6000" b="1" dirty="0" smtClean="0"/>
              <a:t>位置</a:t>
            </a:r>
            <a:endParaRPr lang="en-US" altLang="zh-CN" sz="6000" b="1" dirty="0" smtClean="0"/>
          </a:p>
          <a:p>
            <a:r>
              <a:rPr lang="zh-CN" altLang="en-US" sz="6000" b="1" dirty="0" smtClean="0"/>
              <a:t>添加</a:t>
            </a:r>
            <a:r>
              <a:rPr lang="zh-CN" altLang="en-US" sz="6000" b="1" dirty="0"/>
              <a:t>你的论文</a:t>
            </a:r>
            <a:r>
              <a:rPr lang="zh-CN" altLang="en-US" sz="6000" b="1" dirty="0" smtClean="0"/>
              <a:t>名称</a:t>
            </a:r>
            <a:endParaRPr lang="en-US" altLang="zh-CN" sz="6000" b="1" dirty="0"/>
          </a:p>
        </p:txBody>
      </p:sp>
      <p:sp>
        <p:nvSpPr>
          <p:cNvPr id="18" name="矩形 17"/>
          <p:cNvSpPr/>
          <p:nvPr/>
        </p:nvSpPr>
        <p:spPr>
          <a:xfrm>
            <a:off x="297024" y="5924303"/>
            <a:ext cx="39231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+mj-ea"/>
                <a:ea typeface="+mj-ea"/>
              </a:rPr>
              <a:t>指导</a:t>
            </a:r>
            <a:r>
              <a:rPr lang="zh-CN" altLang="en-US" sz="1600" dirty="0">
                <a:latin typeface="+mj-ea"/>
                <a:ea typeface="+mj-ea"/>
              </a:rPr>
              <a:t>老师：</a:t>
            </a:r>
            <a:r>
              <a:rPr lang="en-US" altLang="zh-CN" sz="1600" dirty="0">
                <a:latin typeface="+mj-ea"/>
                <a:ea typeface="+mj-ea"/>
              </a:rPr>
              <a:t>John </a:t>
            </a:r>
            <a:r>
              <a:rPr lang="en-US" altLang="zh-CN" sz="1600" dirty="0" smtClean="0">
                <a:latin typeface="+mj-ea"/>
                <a:ea typeface="+mj-ea"/>
              </a:rPr>
              <a:t>Doe </a:t>
            </a:r>
            <a:r>
              <a:rPr lang="zh-CN" altLang="en-US" sz="1600" dirty="0" smtClean="0">
                <a:latin typeface="+mj-ea"/>
                <a:ea typeface="+mj-ea"/>
              </a:rPr>
              <a:t>报告人</a:t>
            </a:r>
            <a:r>
              <a:rPr lang="zh-CN" altLang="en-US" sz="1600" dirty="0">
                <a:latin typeface="+mj-ea"/>
                <a:ea typeface="+mj-ea"/>
              </a:rPr>
              <a:t>：</a:t>
            </a:r>
            <a:r>
              <a:rPr lang="en-US" altLang="zh-CN" sz="1600" dirty="0">
                <a:latin typeface="+mj-ea"/>
                <a:ea typeface="+mj-ea"/>
              </a:rPr>
              <a:t>Jane Doe</a:t>
            </a:r>
          </a:p>
        </p:txBody>
      </p:sp>
      <p:sp>
        <p:nvSpPr>
          <p:cNvPr id="19" name="矩形 18"/>
          <p:cNvSpPr/>
          <p:nvPr/>
        </p:nvSpPr>
        <p:spPr>
          <a:xfrm>
            <a:off x="297024" y="6226921"/>
            <a:ext cx="2513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PRESENTED BY </a:t>
            </a:r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20" name="文本框 19"/>
          <p:cNvSpPr txBox="1"/>
          <p:nvPr/>
        </p:nvSpPr>
        <p:spPr>
          <a:xfrm>
            <a:off x="297024" y="2136272"/>
            <a:ext cx="365677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F67A3A"/>
                </a:solidFill>
                <a:latin typeface="+mj-lt"/>
                <a:ea typeface="+mj-ea"/>
              </a:rPr>
              <a:t>2016</a:t>
            </a:r>
            <a:endParaRPr lang="zh-CN" altLang="en-US" sz="13800" b="1" dirty="0">
              <a:solidFill>
                <a:srgbClr val="F67A3A"/>
              </a:solidFill>
              <a:latin typeface="+mj-lt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2804" y="4094547"/>
            <a:ext cx="36298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 rot="442893">
            <a:off x="6411374" y="4901994"/>
            <a:ext cx="760396" cy="760396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 rot="442893">
            <a:off x="7502986" y="4036029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442893">
            <a:off x="8623865" y="3184241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07768" y="4989804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54058" y="2050931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642943" y="2332739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2957437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642943" y="3239245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4058" y="3902779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642943" y="4184587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54058" y="4814182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42943" y="5095990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2992103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7" y="3944590"/>
            <a:ext cx="82962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12577" y="4829799"/>
            <a:ext cx="82962" cy="748976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73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研究方法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320989" y="1742173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822271" y="174217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323553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980318" y="1919222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等腰三角形 15"/>
          <p:cNvSpPr/>
          <p:nvPr/>
        </p:nvSpPr>
        <p:spPr>
          <a:xfrm rot="10800000">
            <a:off x="5515290" y="191922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9016572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377776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1366661" y="3381640"/>
            <a:ext cx="2478264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311801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861066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364662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8795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868450" y="3381640"/>
            <a:ext cx="2478264" cy="91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6" name="矩形 25"/>
          <p:cNvSpPr/>
          <p:nvPr/>
        </p:nvSpPr>
        <p:spPr>
          <a:xfrm>
            <a:off x="839161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8380500" y="3381640"/>
            <a:ext cx="2478264" cy="1982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en-US" altLang="zh-CN" sz="105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  <a:p>
            <a:pPr algn="ctr"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菱形 11"/>
          <p:cNvSpPr/>
          <p:nvPr/>
        </p:nvSpPr>
        <p:spPr>
          <a:xfrm>
            <a:off x="3530064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菱形 1"/>
          <p:cNvSpPr/>
          <p:nvPr/>
        </p:nvSpPr>
        <p:spPr>
          <a:xfrm>
            <a:off x="644890" y="1725327"/>
            <a:ext cx="3561350" cy="3561350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158788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4273614" y="1725327"/>
            <a:ext cx="3561350" cy="3561350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7902338" y="1725327"/>
            <a:ext cx="3561350" cy="3561350"/>
          </a:xfrm>
          <a:prstGeom prst="diamond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-373582" y="77380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-2092930" y="2535228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39045" y="2743200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9319697" y="450462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94026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603281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8205534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H="1">
            <a:off x="10818378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H="1">
            <a:off x="717260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flipH="1">
            <a:off x="3503593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203967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1384847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485051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503139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矩形 37"/>
          <p:cNvSpPr/>
          <p:nvPr/>
        </p:nvSpPr>
        <p:spPr>
          <a:xfrm>
            <a:off x="849288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9" name="矩形 38"/>
          <p:cNvSpPr/>
          <p:nvPr/>
        </p:nvSpPr>
        <p:spPr>
          <a:xfrm>
            <a:off x="867376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94898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研究方法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/>
          </a:p>
        </p:txBody>
      </p:sp>
      <p:sp>
        <p:nvSpPr>
          <p:cNvPr id="13" name="矩形 12"/>
          <p:cNvSpPr/>
          <p:nvPr/>
        </p:nvSpPr>
        <p:spPr>
          <a:xfrm>
            <a:off x="931793" y="1264996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462424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931793" y="4672445"/>
            <a:ext cx="3093720" cy="1462424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273632" y="3429000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7305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DA48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20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4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分析讨论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74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984810521"/>
              </p:ext>
            </p:extLst>
          </p:nvPr>
        </p:nvGraphicFramePr>
        <p:xfrm>
          <a:off x="243687" y="1538177"/>
          <a:ext cx="8349980" cy="466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8916241" y="2774148"/>
            <a:ext cx="21804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rgbClr val="FF9D38"/>
                </a:solidFill>
              </a:rPr>
              <a:t>75%</a:t>
            </a:r>
            <a:endParaRPr lang="zh-CN" altLang="en-US" sz="9600" dirty="0">
              <a:solidFill>
                <a:srgbClr val="FF9D38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25023" y="4123783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8813907" y="4574767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1295400" y="2082800"/>
            <a:ext cx="3352800" cy="2890345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2550" y="2082800"/>
            <a:ext cx="3352800" cy="2890345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3232150" y="2082800"/>
            <a:ext cx="3352800" cy="2890345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099300" y="2082800"/>
            <a:ext cx="3352800" cy="2890345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73802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1708269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5617763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5552230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363231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369785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752486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759040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0" name="椭圆 9"/>
          <p:cNvSpPr/>
          <p:nvPr/>
        </p:nvSpPr>
        <p:spPr>
          <a:xfrm>
            <a:off x="26507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5361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6166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85020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smtClean="0">
                <a:solidFill>
                  <a:schemeClr val="bg1"/>
                </a:solidFill>
              </a:rPr>
              <a:t>分析讨论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任意多边形 11"/>
          <p:cNvSpPr/>
          <p:nvPr/>
        </p:nvSpPr>
        <p:spPr>
          <a:xfrm>
            <a:off x="6056627" y="2150567"/>
            <a:ext cx="13038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30385" y="571213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9316272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6" name="任意多边形 25"/>
          <p:cNvSpPr/>
          <p:nvPr/>
        </p:nvSpPr>
        <p:spPr>
          <a:xfrm>
            <a:off x="9316272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435743" y="1529682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9463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9209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9502537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9502537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8701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8447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181932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7685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3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6" name="任意多边形 45"/>
          <p:cNvSpPr/>
          <p:nvPr/>
        </p:nvSpPr>
        <p:spPr>
          <a:xfrm>
            <a:off x="6187013" y="2411338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F9D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/>
          </a:p>
        </p:txBody>
      </p:sp>
      <p:sp>
        <p:nvSpPr>
          <p:cNvPr id="47" name="矩形 46"/>
          <p:cNvSpPr/>
          <p:nvPr/>
        </p:nvSpPr>
        <p:spPr>
          <a:xfrm>
            <a:off x="5656517" y="16132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397625" y="337260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1892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3" name="矩形 52"/>
          <p:cNvSpPr/>
          <p:nvPr/>
        </p:nvSpPr>
        <p:spPr>
          <a:xfrm>
            <a:off x="3390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4" name="矩形 53"/>
          <p:cNvSpPr/>
          <p:nvPr/>
        </p:nvSpPr>
        <p:spPr>
          <a:xfrm>
            <a:off x="48895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5" name="矩形 54"/>
          <p:cNvSpPr/>
          <p:nvPr/>
        </p:nvSpPr>
        <p:spPr>
          <a:xfrm>
            <a:off x="63881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78867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9385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8" name="矩形 57"/>
          <p:cNvSpPr/>
          <p:nvPr/>
        </p:nvSpPr>
        <p:spPr>
          <a:xfrm>
            <a:off x="10883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3" name="矩形 62"/>
          <p:cNvSpPr/>
          <p:nvPr/>
        </p:nvSpPr>
        <p:spPr>
          <a:xfrm>
            <a:off x="6703848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4" name="矩形 63"/>
          <p:cNvSpPr/>
          <p:nvPr/>
        </p:nvSpPr>
        <p:spPr>
          <a:xfrm>
            <a:off x="9712872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6" name="矩形 65"/>
          <p:cNvSpPr/>
          <p:nvPr/>
        </p:nvSpPr>
        <p:spPr>
          <a:xfrm>
            <a:off x="3694824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7" name="矩形 66"/>
          <p:cNvSpPr/>
          <p:nvPr/>
        </p:nvSpPr>
        <p:spPr>
          <a:xfrm>
            <a:off x="6703848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8" name="矩形 67"/>
          <p:cNvSpPr/>
          <p:nvPr/>
        </p:nvSpPr>
        <p:spPr>
          <a:xfrm>
            <a:off x="9712872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7654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5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主要结论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7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 smtClean="0">
                <a:solidFill>
                  <a:schemeClr val="bg1"/>
                </a:solidFill>
              </a:rPr>
              <a:t>目录</a:t>
            </a:r>
            <a:endParaRPr lang="en-US" altLang="zh-CN" sz="8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 smtClean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96000" y="1294582"/>
            <a:ext cx="5173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第</a:t>
            </a:r>
            <a:r>
              <a:rPr lang="zh-CN" altLang="en-US" sz="2800" dirty="0" smtClean="0">
                <a:solidFill>
                  <a:schemeClr val="bg1"/>
                </a:solidFill>
              </a:rPr>
              <a:t>一部分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 </a:t>
            </a:r>
            <a:r>
              <a:rPr lang="zh-CN" altLang="en-US" sz="2800" dirty="0" smtClean="0">
                <a:solidFill>
                  <a:schemeClr val="bg1"/>
                </a:solidFill>
              </a:rPr>
              <a:t>选题背景和意义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2042747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第二部分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</a:t>
            </a:r>
            <a:r>
              <a:rPr lang="zh-CN" altLang="en-US" sz="2800" dirty="0" smtClean="0">
                <a:solidFill>
                  <a:schemeClr val="bg1"/>
                </a:solidFill>
              </a:rPr>
              <a:t> 论文结构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96000" y="2790912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第三</a:t>
            </a:r>
            <a:r>
              <a:rPr lang="zh-CN" altLang="en-US" sz="2800" dirty="0" smtClean="0">
                <a:solidFill>
                  <a:schemeClr val="bg1"/>
                </a:solidFill>
              </a:rPr>
              <a:t>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 </a:t>
            </a:r>
            <a:r>
              <a:rPr lang="zh-CN" altLang="en-US" sz="2800" dirty="0" smtClean="0">
                <a:solidFill>
                  <a:schemeClr val="bg1"/>
                </a:solidFill>
              </a:rPr>
              <a:t>研究方法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6000" y="3539077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第四部分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 </a:t>
            </a:r>
            <a:r>
              <a:rPr lang="zh-CN" altLang="en-US" sz="2800" dirty="0" smtClean="0">
                <a:solidFill>
                  <a:schemeClr val="bg1"/>
                </a:solidFill>
              </a:rPr>
              <a:t>分析讨论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96000" y="4287242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第五部分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 </a:t>
            </a:r>
            <a:r>
              <a:rPr lang="zh-CN" altLang="en-US" sz="2800" dirty="0" smtClean="0">
                <a:solidFill>
                  <a:schemeClr val="bg1"/>
                </a:solidFill>
              </a:rPr>
              <a:t>主要结论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9206" y="5035408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第六部分 </a:t>
            </a:r>
            <a:r>
              <a:rPr lang="en-US" altLang="zh-CN" sz="2800" dirty="0" smtClean="0">
                <a:solidFill>
                  <a:schemeClr val="bg1"/>
                </a:solidFill>
              </a:rPr>
              <a:t>| </a:t>
            </a:r>
            <a:r>
              <a:rPr lang="zh-CN" altLang="en-US" sz="2800" dirty="0" smtClean="0">
                <a:solidFill>
                  <a:schemeClr val="bg1"/>
                </a:solidFill>
              </a:rPr>
              <a:t>参考文献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5708328" y="1387710"/>
            <a:ext cx="390878" cy="33696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0800000">
            <a:off x="5708328" y="2135875"/>
            <a:ext cx="390878" cy="336964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0800000">
            <a:off x="5708328" y="2884040"/>
            <a:ext cx="390878" cy="336964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5708328" y="3626854"/>
            <a:ext cx="390878" cy="336964"/>
          </a:xfrm>
          <a:prstGeom prst="triangle">
            <a:avLst/>
          </a:pr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A4818"/>
              </a:solidFill>
            </a:endParaRPr>
          </a:p>
        </p:txBody>
      </p:sp>
      <p:sp>
        <p:nvSpPr>
          <p:cNvPr id="16" name="等腰三角形 15"/>
          <p:cNvSpPr/>
          <p:nvPr/>
        </p:nvSpPr>
        <p:spPr>
          <a:xfrm rot="10800000">
            <a:off x="5708328" y="4387592"/>
            <a:ext cx="390878" cy="336964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5708328" y="5148331"/>
            <a:ext cx="390878" cy="336964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000958" y="1325280"/>
            <a:ext cx="10117060" cy="4738970"/>
            <a:chOff x="1000958" y="1325280"/>
            <a:chExt cx="10117060" cy="4738970"/>
          </a:xfrm>
        </p:grpSpPr>
        <p:sp>
          <p:nvSpPr>
            <p:cNvPr id="15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6" name="任意多边形 15"/>
            <p:cNvSpPr/>
            <p:nvPr/>
          </p:nvSpPr>
          <p:spPr>
            <a:xfrm rot="21600000">
              <a:off x="2707057" y="1540690"/>
              <a:ext cx="1720560" cy="4308149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F9D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861630" rIns="412751" bIns="86163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7" name="任意多边形 16"/>
            <p:cNvSpPr/>
            <p:nvPr/>
          </p:nvSpPr>
          <p:spPr>
            <a:xfrm rot="21600000">
              <a:off x="4569563" y="1325280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8" name="任意多边形 17"/>
            <p:cNvSpPr/>
            <p:nvPr/>
          </p:nvSpPr>
          <p:spPr>
            <a:xfrm rot="21600000">
              <a:off x="6604126" y="1325280"/>
              <a:ext cx="2081879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DA481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9" name="任意多边形 18"/>
            <p:cNvSpPr/>
            <p:nvPr/>
          </p:nvSpPr>
          <p:spPr>
            <a:xfrm rot="21600000">
              <a:off x="8827951" y="1325280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20" name="矩形 19"/>
          <p:cNvSpPr/>
          <p:nvPr/>
        </p:nvSpPr>
        <p:spPr>
          <a:xfrm>
            <a:off x="1000959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958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77338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277338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46987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6987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83865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683865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91945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91945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椭圆 37"/>
          <p:cNvSpPr/>
          <p:nvPr/>
        </p:nvSpPr>
        <p:spPr>
          <a:xfrm>
            <a:off x="1482294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266597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132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315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7090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68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34" name="任意多边形 33"/>
          <p:cNvSpPr/>
          <p:nvPr/>
        </p:nvSpPr>
        <p:spPr>
          <a:xfrm>
            <a:off x="0" y="0"/>
            <a:ext cx="2895600" cy="6858000"/>
          </a:xfrm>
          <a:custGeom>
            <a:avLst/>
            <a:gdLst>
              <a:gd name="connsiteX0" fmla="*/ 2889252 w 2895600"/>
              <a:gd name="connsiteY0" fmla="*/ 2271562 h 6858000"/>
              <a:gd name="connsiteX1" fmla="*/ 3 w 2895600"/>
              <a:gd name="connsiteY1" fmla="*/ 4564781 h 6858000"/>
              <a:gd name="connsiteX2" fmla="*/ 2889252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0 w 28956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6858000">
                <a:moveTo>
                  <a:pt x="2889252" y="2271562"/>
                </a:moveTo>
                <a:lnTo>
                  <a:pt x="3" y="4564781"/>
                </a:lnTo>
                <a:lnTo>
                  <a:pt x="2889252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2895600" y="1"/>
            <a:ext cx="2895600" cy="4586438"/>
          </a:xfrm>
          <a:custGeom>
            <a:avLst/>
            <a:gdLst>
              <a:gd name="connsiteX0" fmla="*/ 2882904 w 2882904"/>
              <a:gd name="connsiteY0" fmla="*/ 0 h 4586438"/>
              <a:gd name="connsiteX1" fmla="*/ 2882904 w 2882904"/>
              <a:gd name="connsiteY1" fmla="*/ 4586438 h 4586438"/>
              <a:gd name="connsiteX2" fmla="*/ 0 w 2882904"/>
              <a:gd name="connsiteY2" fmla="*/ 2298255 h 4586438"/>
              <a:gd name="connsiteX3" fmla="*/ 0 w 2882904"/>
              <a:gd name="connsiteY3" fmla="*/ 2288182 h 458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2904" h="4586438">
                <a:moveTo>
                  <a:pt x="2882904" y="0"/>
                </a:moveTo>
                <a:lnTo>
                  <a:pt x="2882904" y="4586438"/>
                </a:lnTo>
                <a:lnTo>
                  <a:pt x="0" y="2298255"/>
                </a:lnTo>
                <a:lnTo>
                  <a:pt x="0" y="2288182"/>
                </a:lnTo>
                <a:close/>
              </a:path>
            </a:pathLst>
          </a:cu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5791200" y="0"/>
            <a:ext cx="2895600" cy="6858000"/>
          </a:xfrm>
          <a:custGeom>
            <a:avLst/>
            <a:gdLst>
              <a:gd name="connsiteX0" fmla="*/ 0 w 2895600"/>
              <a:gd name="connsiteY0" fmla="*/ 4574858 h 6858000"/>
              <a:gd name="connsiteX1" fmla="*/ 2876553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76554 w 2895600"/>
              <a:gd name="connsiteY6" fmla="*/ 6858000 h 6858000"/>
              <a:gd name="connsiteX7" fmla="*/ 2876554 w 2895600"/>
              <a:gd name="connsiteY7" fmla="*/ 2271563 h 6858000"/>
              <a:gd name="connsiteX8" fmla="*/ 0 w 2895600"/>
              <a:gd name="connsiteY8" fmla="*/ 45547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74858"/>
                </a:moveTo>
                <a:lnTo>
                  <a:pt x="287655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76554" y="6858000"/>
                </a:lnTo>
                <a:lnTo>
                  <a:pt x="2876554" y="2271563"/>
                </a:lnTo>
                <a:lnTo>
                  <a:pt x="0" y="4554705"/>
                </a:lnTo>
                <a:close/>
              </a:path>
            </a:pathLst>
          </a:cu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86800" y="0"/>
            <a:ext cx="2895600" cy="6858000"/>
          </a:xfrm>
          <a:custGeom>
            <a:avLst/>
            <a:gdLst>
              <a:gd name="connsiteX0" fmla="*/ 0 w 2895600"/>
              <a:gd name="connsiteY0" fmla="*/ 4569823 h 6858000"/>
              <a:gd name="connsiteX1" fmla="*/ 2882896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82898 w 2895600"/>
              <a:gd name="connsiteY6" fmla="*/ 6858000 h 6858000"/>
              <a:gd name="connsiteX7" fmla="*/ 2882898 w 2895600"/>
              <a:gd name="connsiteY7" fmla="*/ 2271564 h 6858000"/>
              <a:gd name="connsiteX8" fmla="*/ 0 w 2895600"/>
              <a:gd name="connsiteY8" fmla="*/ 4559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69823"/>
                </a:moveTo>
                <a:lnTo>
                  <a:pt x="2882896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82898" y="6858000"/>
                </a:lnTo>
                <a:lnTo>
                  <a:pt x="2882898" y="2271564"/>
                </a:lnTo>
                <a:lnTo>
                  <a:pt x="0" y="4559743"/>
                </a:lnTo>
                <a:close/>
              </a:path>
            </a:pathLst>
          </a:cu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r="78838"/>
          <a:stretch/>
        </p:blipFill>
        <p:spPr>
          <a:xfrm>
            <a:off x="11582401" y="-297"/>
            <a:ext cx="612808" cy="6858594"/>
          </a:xfrm>
          <a:prstGeom prst="rect">
            <a:avLst/>
          </a:prstGeom>
        </p:spPr>
      </p:pic>
      <p:sp>
        <p:nvSpPr>
          <p:cNvPr id="40" name="文本框 8"/>
          <p:cNvSpPr txBox="1"/>
          <p:nvPr/>
        </p:nvSpPr>
        <p:spPr>
          <a:xfrm>
            <a:off x="3759874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759874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8690009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690009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47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 21"/>
          <p:cNvSpPr/>
          <p:nvPr/>
        </p:nvSpPr>
        <p:spPr>
          <a:xfrm>
            <a:off x="5283200" y="5022850"/>
            <a:ext cx="2813050" cy="952500"/>
          </a:xfrm>
          <a:custGeom>
            <a:avLst/>
            <a:gdLst>
              <a:gd name="connsiteX0" fmla="*/ 1657350 w 1657350"/>
              <a:gd name="connsiteY0" fmla="*/ 0 h 952500"/>
              <a:gd name="connsiteX1" fmla="*/ 1327150 w 1657350"/>
              <a:gd name="connsiteY1" fmla="*/ 952500 h 952500"/>
              <a:gd name="connsiteX2" fmla="*/ 0 w 1657350"/>
              <a:gd name="connsiteY2" fmla="*/ 952500 h 952500"/>
              <a:gd name="connsiteX0" fmla="*/ 2813050 w 2813050"/>
              <a:gd name="connsiteY0" fmla="*/ 0 h 952500"/>
              <a:gd name="connsiteX1" fmla="*/ 2482850 w 2813050"/>
              <a:gd name="connsiteY1" fmla="*/ 952500 h 952500"/>
              <a:gd name="connsiteX2" fmla="*/ 0 w 2813050"/>
              <a:gd name="connsiteY2" fmla="*/ 95250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3050" h="952500">
                <a:moveTo>
                  <a:pt x="2813050" y="0"/>
                </a:moveTo>
                <a:lnTo>
                  <a:pt x="2482850" y="952500"/>
                </a:lnTo>
                <a:lnTo>
                  <a:pt x="0" y="95250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3905250" y="2978150"/>
            <a:ext cx="3397250" cy="609600"/>
          </a:xfrm>
          <a:custGeom>
            <a:avLst/>
            <a:gdLst>
              <a:gd name="connsiteX0" fmla="*/ 3397250 w 3397250"/>
              <a:gd name="connsiteY0" fmla="*/ 609600 h 609600"/>
              <a:gd name="connsiteX1" fmla="*/ 3048000 w 3397250"/>
              <a:gd name="connsiteY1" fmla="*/ 0 h 609600"/>
              <a:gd name="connsiteX2" fmla="*/ 0 w 3397250"/>
              <a:gd name="connsiteY2" fmla="*/ 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97250" h="609600">
                <a:moveTo>
                  <a:pt x="3397250" y="609600"/>
                </a:moveTo>
                <a:lnTo>
                  <a:pt x="304800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461000" y="1320800"/>
            <a:ext cx="3124200" cy="527050"/>
          </a:xfrm>
          <a:custGeom>
            <a:avLst/>
            <a:gdLst>
              <a:gd name="connsiteX0" fmla="*/ 3124200 w 3124200"/>
              <a:gd name="connsiteY0" fmla="*/ 527050 h 527050"/>
              <a:gd name="connsiteX1" fmla="*/ 3124200 w 3124200"/>
              <a:gd name="connsiteY1" fmla="*/ 527050 h 527050"/>
              <a:gd name="connsiteX2" fmla="*/ 3105150 w 3124200"/>
              <a:gd name="connsiteY2" fmla="*/ 450850 h 527050"/>
              <a:gd name="connsiteX3" fmla="*/ 2794000 w 3124200"/>
              <a:gd name="connsiteY3" fmla="*/ 0 h 527050"/>
              <a:gd name="connsiteX4" fmla="*/ 0 w 3124200"/>
              <a:gd name="connsiteY4" fmla="*/ 0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4200" h="527050">
                <a:moveTo>
                  <a:pt x="3124200" y="527050"/>
                </a:moveTo>
                <a:lnTo>
                  <a:pt x="3124200" y="527050"/>
                </a:lnTo>
                <a:cubicBezTo>
                  <a:pt x="3117254" y="457593"/>
                  <a:pt x="3132892" y="478592"/>
                  <a:pt x="3105150" y="450850"/>
                </a:cubicBezTo>
                <a:lnTo>
                  <a:pt x="279400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5400000" flipH="1">
            <a:off x="-139308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5400000" flipH="1">
            <a:off x="-139307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5400000" flipH="1">
            <a:off x="1424766" y="3075110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aphicFrame>
        <p:nvGraphicFramePr>
          <p:cNvPr id="21" name="图表 20"/>
          <p:cNvGraphicFramePr/>
          <p:nvPr>
            <p:extLst>
              <p:ext uri="{D42A27DB-BD31-4B8C-83A1-F6EECF244321}">
                <p14:modId xmlns:p14="http://schemas.microsoft.com/office/powerpoint/2010/main" val="2268359778"/>
              </p:ext>
            </p:extLst>
          </p:nvPr>
        </p:nvGraphicFramePr>
        <p:xfrm>
          <a:off x="5676901" y="1413933"/>
          <a:ext cx="70866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矩形 24"/>
          <p:cNvSpPr/>
          <p:nvPr/>
        </p:nvSpPr>
        <p:spPr>
          <a:xfrm>
            <a:off x="5395467" y="951468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5395467" y="1294700"/>
            <a:ext cx="2796048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7" name="矩形 26"/>
          <p:cNvSpPr/>
          <p:nvPr/>
        </p:nvSpPr>
        <p:spPr>
          <a:xfrm>
            <a:off x="3801617" y="2605977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8" name="矩形 27"/>
          <p:cNvSpPr/>
          <p:nvPr/>
        </p:nvSpPr>
        <p:spPr>
          <a:xfrm>
            <a:off x="3801616" y="2949209"/>
            <a:ext cx="2897889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9" name="矩形 28"/>
          <p:cNvSpPr/>
          <p:nvPr/>
        </p:nvSpPr>
        <p:spPr>
          <a:xfrm>
            <a:off x="5181360" y="557570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30" name="矩形 29"/>
          <p:cNvSpPr/>
          <p:nvPr/>
        </p:nvSpPr>
        <p:spPr>
          <a:xfrm>
            <a:off x="5181359" y="5994863"/>
            <a:ext cx="2216391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49501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B40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829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6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参考文献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六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参考文献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35756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期刊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类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97024" y="4104365"/>
            <a:ext cx="4801314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/>
              <a:t>感谢各位</a:t>
            </a:r>
          </a:p>
          <a:p>
            <a:r>
              <a:rPr lang="zh-CN" altLang="en-US" sz="6000" b="1" dirty="0"/>
              <a:t>老师评判指导</a:t>
            </a:r>
          </a:p>
        </p:txBody>
      </p:sp>
      <p:sp>
        <p:nvSpPr>
          <p:cNvPr id="18" name="矩形 17"/>
          <p:cNvSpPr/>
          <p:nvPr/>
        </p:nvSpPr>
        <p:spPr>
          <a:xfrm>
            <a:off x="297024" y="5924303"/>
            <a:ext cx="39231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+mj-ea"/>
                <a:ea typeface="+mj-ea"/>
              </a:rPr>
              <a:t>指导</a:t>
            </a:r>
            <a:r>
              <a:rPr lang="zh-CN" altLang="en-US" sz="1600" dirty="0">
                <a:latin typeface="+mj-ea"/>
                <a:ea typeface="+mj-ea"/>
              </a:rPr>
              <a:t>老师：</a:t>
            </a:r>
            <a:r>
              <a:rPr lang="en-US" altLang="zh-CN" sz="1600" dirty="0">
                <a:latin typeface="+mj-ea"/>
                <a:ea typeface="+mj-ea"/>
              </a:rPr>
              <a:t>John </a:t>
            </a:r>
            <a:r>
              <a:rPr lang="en-US" altLang="zh-CN" sz="1600" dirty="0" smtClean="0">
                <a:latin typeface="+mj-ea"/>
                <a:ea typeface="+mj-ea"/>
              </a:rPr>
              <a:t>Doe </a:t>
            </a:r>
            <a:r>
              <a:rPr lang="zh-CN" altLang="en-US" sz="1600" dirty="0" smtClean="0">
                <a:latin typeface="+mj-ea"/>
                <a:ea typeface="+mj-ea"/>
              </a:rPr>
              <a:t>报告人</a:t>
            </a:r>
            <a:r>
              <a:rPr lang="zh-CN" altLang="en-US" sz="1600" dirty="0">
                <a:latin typeface="+mj-ea"/>
                <a:ea typeface="+mj-ea"/>
              </a:rPr>
              <a:t>：</a:t>
            </a:r>
            <a:r>
              <a:rPr lang="en-US" altLang="zh-CN" sz="1600" dirty="0">
                <a:latin typeface="+mj-ea"/>
                <a:ea typeface="+mj-ea"/>
              </a:rPr>
              <a:t>Jane Doe</a:t>
            </a:r>
          </a:p>
        </p:txBody>
      </p:sp>
      <p:sp>
        <p:nvSpPr>
          <p:cNvPr id="19" name="矩形 18"/>
          <p:cNvSpPr/>
          <p:nvPr/>
        </p:nvSpPr>
        <p:spPr>
          <a:xfrm>
            <a:off x="297024" y="6226921"/>
            <a:ext cx="2513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PRESENTED BY </a:t>
            </a:r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20" name="文本框 19"/>
          <p:cNvSpPr txBox="1"/>
          <p:nvPr/>
        </p:nvSpPr>
        <p:spPr>
          <a:xfrm>
            <a:off x="297024" y="2136272"/>
            <a:ext cx="365677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F67A3A"/>
                </a:solidFill>
                <a:latin typeface="+mj-lt"/>
                <a:ea typeface="+mj-ea"/>
              </a:rPr>
              <a:t>2016</a:t>
            </a:r>
            <a:endParaRPr lang="zh-CN" altLang="en-US" sz="13800" b="1" dirty="0">
              <a:solidFill>
                <a:srgbClr val="F67A3A"/>
              </a:solidFill>
              <a:latin typeface="+mj-lt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2804" y="4094547"/>
            <a:ext cx="36298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404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028766" y="4766730"/>
            <a:ext cx="413446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</a:rPr>
              <a:t>选题背景和意义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13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16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8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19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38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783623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772507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49" name="矩形 48"/>
          <p:cNvSpPr/>
          <p:nvPr/>
        </p:nvSpPr>
        <p:spPr>
          <a:xfrm>
            <a:off x="4662640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4651524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1" name="矩形 50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8438013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184369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2173253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3" name="矩形 12"/>
          <p:cNvSpPr/>
          <p:nvPr/>
        </p:nvSpPr>
        <p:spPr>
          <a:xfrm>
            <a:off x="6844385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6833269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5" name="矩形 14"/>
          <p:cNvSpPr/>
          <p:nvPr/>
        </p:nvSpPr>
        <p:spPr>
          <a:xfrm>
            <a:off x="2184369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2173253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7" name="矩形 16"/>
          <p:cNvSpPr/>
          <p:nvPr/>
        </p:nvSpPr>
        <p:spPr>
          <a:xfrm>
            <a:off x="6844385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6833269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9" name="等腰三角形 18"/>
          <p:cNvSpPr/>
          <p:nvPr/>
        </p:nvSpPr>
        <p:spPr>
          <a:xfrm rot="5400000">
            <a:off x="2283819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等腰三角形 19"/>
          <p:cNvSpPr/>
          <p:nvPr/>
        </p:nvSpPr>
        <p:spPr>
          <a:xfrm rot="5400000">
            <a:off x="2547156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等腰三角形 20"/>
          <p:cNvSpPr/>
          <p:nvPr/>
        </p:nvSpPr>
        <p:spPr>
          <a:xfrm rot="5400000">
            <a:off x="2810493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等腰三角形 21"/>
          <p:cNvSpPr/>
          <p:nvPr/>
        </p:nvSpPr>
        <p:spPr>
          <a:xfrm rot="5400000">
            <a:off x="3073830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/>
          <p:cNvSpPr/>
          <p:nvPr/>
        </p:nvSpPr>
        <p:spPr>
          <a:xfrm rot="5400000">
            <a:off x="3337167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等腰三角形 23"/>
          <p:cNvSpPr/>
          <p:nvPr/>
        </p:nvSpPr>
        <p:spPr>
          <a:xfrm rot="5400000">
            <a:off x="3600504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等腰三角形 24"/>
          <p:cNvSpPr/>
          <p:nvPr/>
        </p:nvSpPr>
        <p:spPr>
          <a:xfrm rot="5400000">
            <a:off x="6940486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等腰三角形 25"/>
          <p:cNvSpPr/>
          <p:nvPr/>
        </p:nvSpPr>
        <p:spPr>
          <a:xfrm rot="5400000">
            <a:off x="7203823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467160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730497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993834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8257171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等腰三角形 30"/>
          <p:cNvSpPr/>
          <p:nvPr/>
        </p:nvSpPr>
        <p:spPr>
          <a:xfrm rot="5400000">
            <a:off x="2283819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等腰三角形 31"/>
          <p:cNvSpPr/>
          <p:nvPr/>
        </p:nvSpPr>
        <p:spPr>
          <a:xfrm rot="5400000">
            <a:off x="2547156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等腰三角形 32"/>
          <p:cNvSpPr/>
          <p:nvPr/>
        </p:nvSpPr>
        <p:spPr>
          <a:xfrm rot="5400000">
            <a:off x="2810493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等腰三角形 33"/>
          <p:cNvSpPr/>
          <p:nvPr/>
        </p:nvSpPr>
        <p:spPr>
          <a:xfrm rot="5400000">
            <a:off x="3073830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等腰三角形 34"/>
          <p:cNvSpPr/>
          <p:nvPr/>
        </p:nvSpPr>
        <p:spPr>
          <a:xfrm rot="5400000">
            <a:off x="3337167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等腰三角形 35"/>
          <p:cNvSpPr/>
          <p:nvPr/>
        </p:nvSpPr>
        <p:spPr>
          <a:xfrm rot="5400000">
            <a:off x="3600504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等腰三角形 36"/>
          <p:cNvSpPr/>
          <p:nvPr/>
        </p:nvSpPr>
        <p:spPr>
          <a:xfrm rot="5400000">
            <a:off x="6940486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等腰三角形 37"/>
          <p:cNvSpPr/>
          <p:nvPr/>
        </p:nvSpPr>
        <p:spPr>
          <a:xfrm rot="5400000">
            <a:off x="7203823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7467160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等腰三角形 39"/>
          <p:cNvSpPr/>
          <p:nvPr/>
        </p:nvSpPr>
        <p:spPr>
          <a:xfrm rot="5400000">
            <a:off x="7730497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等腰三角形 40"/>
          <p:cNvSpPr/>
          <p:nvPr/>
        </p:nvSpPr>
        <p:spPr>
          <a:xfrm rot="5400000">
            <a:off x="7993834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等腰三角形 41"/>
          <p:cNvSpPr/>
          <p:nvPr/>
        </p:nvSpPr>
        <p:spPr>
          <a:xfrm rot="5400000">
            <a:off x="8257171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72296" y="148340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961180" y="1934389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1" name="矩形 20"/>
          <p:cNvSpPr/>
          <p:nvPr/>
        </p:nvSpPr>
        <p:spPr>
          <a:xfrm>
            <a:off x="972296" y="268779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61180" y="3138778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3" name="矩形 22"/>
          <p:cNvSpPr/>
          <p:nvPr/>
        </p:nvSpPr>
        <p:spPr>
          <a:xfrm>
            <a:off x="972296" y="389218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4" name="矩形 23"/>
          <p:cNvSpPr/>
          <p:nvPr/>
        </p:nvSpPr>
        <p:spPr>
          <a:xfrm>
            <a:off x="961180" y="4343167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5" name="矩形 24"/>
          <p:cNvSpPr/>
          <p:nvPr/>
        </p:nvSpPr>
        <p:spPr>
          <a:xfrm>
            <a:off x="972296" y="509657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961180" y="5547556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10198" y="1581768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10198" y="2771184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10198" y="3986007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710198" y="519039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论文结构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520227" y="3013853"/>
            <a:ext cx="759562" cy="881092"/>
            <a:chOff x="4028433" y="3340100"/>
            <a:chExt cx="810172" cy="939798"/>
          </a:xfrm>
        </p:grpSpPr>
        <p:sp>
          <p:nvSpPr>
            <p:cNvPr id="24" name="等腰三角形 23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04934" y="442093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结构</a:t>
            </a:r>
            <a:endParaRPr lang="zh-CN" altLang="en-US" sz="4000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978103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54944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953832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论文结构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3988457" y="2409422"/>
            <a:ext cx="4504116" cy="2496206"/>
          </a:xfrm>
          <a:prstGeom prst="triangle">
            <a:avLst/>
          </a:prstGeom>
          <a:noFill/>
          <a:ln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1"/>
          <p:cNvGrpSpPr>
            <a:grpSpLocks noChangeAspect="1"/>
          </p:cNvGrpSpPr>
          <p:nvPr/>
        </p:nvGrpSpPr>
        <p:grpSpPr bwMode="auto">
          <a:xfrm>
            <a:off x="6087993" y="3314109"/>
            <a:ext cx="907982" cy="644666"/>
            <a:chOff x="1407" y="1098"/>
            <a:chExt cx="800" cy="568"/>
          </a:xfrm>
          <a:solidFill>
            <a:srgbClr val="F5C638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5900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43" name="矩形 42"/>
          <p:cNvSpPr/>
          <p:nvPr/>
        </p:nvSpPr>
        <p:spPr>
          <a:xfrm>
            <a:off x="2578950" y="3381640"/>
            <a:ext cx="247826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</TotalTime>
  <Words>2441</Words>
  <Application>Microsoft Office PowerPoint</Application>
  <PresentationFormat>宽屏</PresentationFormat>
  <Paragraphs>190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3" baseType="lpstr">
      <vt:lpstr>微软雅黑</vt:lpstr>
      <vt:lpstr>Arial</vt:lpstr>
      <vt:lpstr>Century Gothic</vt:lpstr>
      <vt:lpstr>Impact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刘云轩</cp:lastModifiedBy>
  <cp:revision>51</cp:revision>
  <dcterms:created xsi:type="dcterms:W3CDTF">2015-08-18T02:51:41Z</dcterms:created>
  <dcterms:modified xsi:type="dcterms:W3CDTF">2016-01-27T07:30:45Z</dcterms:modified>
  <cp:category/>
</cp:coreProperties>
</file>

<file path=docProps/thumbnail.jpeg>
</file>